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314" r:id="rId4"/>
    <p:sldId id="316" r:id="rId5"/>
    <p:sldId id="359" r:id="rId6"/>
    <p:sldId id="358" r:id="rId7"/>
    <p:sldId id="317" r:id="rId8"/>
    <p:sldId id="354" r:id="rId9"/>
    <p:sldId id="356" r:id="rId10"/>
    <p:sldId id="360" r:id="rId11"/>
    <p:sldId id="361" r:id="rId12"/>
    <p:sldId id="362" r:id="rId13"/>
    <p:sldId id="357" r:id="rId14"/>
    <p:sldId id="353" r:id="rId15"/>
    <p:sldId id="363" r:id="rId16"/>
    <p:sldId id="364" r:id="rId17"/>
    <p:sldId id="365" r:id="rId18"/>
    <p:sldId id="366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9" r:id="rId29"/>
    <p:sldId id="378" r:id="rId30"/>
    <p:sldId id="290" r:id="rId31"/>
    <p:sldId id="289" r:id="rId32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2037" autoAdjust="0"/>
  </p:normalViewPr>
  <p:slideViewPr>
    <p:cSldViewPr>
      <p:cViewPr varScale="1">
        <p:scale>
          <a:sx n="66" d="100"/>
          <a:sy n="66" d="100"/>
        </p:scale>
        <p:origin x="1302" y="4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D4795-6FEC-412C-AA49-10D97FC97C4C}" type="datetimeFigureOut">
              <a:rPr lang="en-US" smtClean="0"/>
              <a:pPr/>
              <a:t>11/26/2018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asfasdasdasd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E11CD-9135-4792-89B7-D79AAA2D9710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61922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6DB26-DB67-41A7-B317-5D57B16A0D9E}" type="datetimeFigureOut">
              <a:rPr lang="tr-TR" smtClean="0"/>
              <a:pPr/>
              <a:t>26.11.2018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asfasdasdasd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5145-4295-42B6-A96D-CCFB88C5FF6E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676152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CC6F992-8F00-429C-AF81-F71D4A26B469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425013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10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61344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11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47549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12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644342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13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90913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14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678868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15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51300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16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11464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17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920516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18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546296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20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63131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486341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21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72451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22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404679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23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003067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24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460969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25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4257360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26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92571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27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069579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28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266658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29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35558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3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48634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4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08265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5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71184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6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32884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7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5229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8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237941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9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26.11.2018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33170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/>
          <p:cNvSpPr/>
          <p:nvPr/>
        </p:nvSpPr>
        <p:spPr>
          <a:xfrm>
            <a:off x="1113981" y="2187763"/>
            <a:ext cx="6916038" cy="248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latin typeface="Times New Roman"/>
                <a:ea typeface="Calibri"/>
                <a:cs typeface="Times New Roman"/>
              </a:rPr>
              <a:t>Weakly Supervised Extraction of Cyber Attacks from Twitter with Turkish Tweet Analysis</a:t>
            </a:r>
            <a:endParaRPr lang="tr-TR" sz="2400" b="1" dirty="0"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r-TR" sz="2400" b="1" dirty="0">
                <a:latin typeface="Times New Roman"/>
                <a:ea typeface="Calibri"/>
                <a:cs typeface="Times New Roman"/>
              </a:rPr>
              <a:t>&amp;</a:t>
            </a:r>
          </a:p>
          <a:p>
            <a:pPr algn="ctr">
              <a:lnSpc>
                <a:spcPct val="115000"/>
              </a:lnSpc>
            </a:pPr>
            <a:r>
              <a:rPr lang="en-US" sz="2400" b="1" dirty="0">
                <a:latin typeface="Times New Roman"/>
                <a:ea typeface="Calibri"/>
                <a:cs typeface="Times New Roman"/>
              </a:rPr>
              <a:t>Weakly Supervised Extraction of Cyber Attacks from Turkish Newspapers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tr-TR" sz="1600" dirty="0">
              <a:ea typeface="Calibri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Sample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Tweets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After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an Attack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D6CE30B-9BE6-4581-B371-C09332D9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0" y="1524000"/>
            <a:ext cx="7086600" cy="19812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E5DF2BA-784D-4BA6-A175-569D7A4E5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0" y="4210542"/>
            <a:ext cx="70008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Sample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Tweets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1113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64156A9-35F1-47BD-9A7E-9F653FA8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917" y="1605058"/>
            <a:ext cx="4594083" cy="433854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A4E3659-3DE9-49E7-8646-A2BB7F36D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1447800"/>
            <a:ext cx="4331579" cy="278845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A67F64E-6EAC-4B9F-AAB9-6106AC586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45" y="3892754"/>
            <a:ext cx="3978215" cy="29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Sample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False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Positive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BDF51B8-28FF-44FC-82C6-A25D43E7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4" y="1716363"/>
            <a:ext cx="7505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Cognitive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Solution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9A945F6-0CFE-49B3-BA03-9A2B90D63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7352"/>
            <a:ext cx="9144000" cy="52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8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Why is NLP Hard?</a:t>
            </a: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322032" y="1725507"/>
            <a:ext cx="72885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Language is highly ambiguous– it relies on subtle cues and contexts to convey meaning.</a:t>
            </a:r>
          </a:p>
          <a:p>
            <a:endParaRPr lang="en-US" dirty="0"/>
          </a:p>
          <a:p>
            <a:r>
              <a:rPr lang="en-US" dirty="0"/>
              <a:t>Take this simple example: “I love flying planes.”</a:t>
            </a:r>
          </a:p>
          <a:p>
            <a:endParaRPr lang="en-US" dirty="0"/>
          </a:p>
          <a:p>
            <a:r>
              <a:rPr lang="en-US" dirty="0"/>
              <a:t>Do I enjoy participating in the act of piloting an aircraft? Or am I expressing an appreciation for man-made vehicles engaged in movement through the air on wings?</a:t>
            </a:r>
          </a:p>
          <a:p>
            <a:endParaRPr lang="en-US" dirty="0"/>
          </a:p>
          <a:p>
            <a:r>
              <a:rPr lang="en-US" dirty="0"/>
              <a:t>A single sentence can carry different meanings. After thousands of years of evolution, languages have evolved to become shorter and less explicit. For humans, this is very efficient.</a:t>
            </a:r>
          </a:p>
        </p:txBody>
      </p:sp>
    </p:spTree>
    <p:extLst>
      <p:ext uri="{BB962C8B-B14F-4D97-AF65-F5344CB8AC3E}">
        <p14:creationId xmlns:p14="http://schemas.microsoft.com/office/powerpoint/2010/main" val="14808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1B6FF2A-32F9-4178-B93C-DCFFACB8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851"/>
            <a:ext cx="9144000" cy="45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CD36365-3B4A-43B2-9F70-471118EB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2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C2BD0AE-BEE0-4CE1-B287-4E1082DA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0"/>
            <a:ext cx="9107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7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42314" y="533717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C2FEF5F-0C4F-4EDB-B9FB-58940724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7659"/>
            <a:ext cx="72104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275AAD9-BAC5-4F2F-8652-7A57E53B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137"/>
            <a:ext cx="8095673" cy="67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6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17092" y="1738882"/>
            <a:ext cx="45719" cy="4814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8228" y="413156"/>
            <a:ext cx="260328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sz="10500" b="1" spc="-400" baseline="3120" dirty="0">
                <a:solidFill>
                  <a:srgbClr val="7E7E7E"/>
                </a:solidFill>
                <a:latin typeface="Calibri"/>
                <a:cs typeface="Calibri"/>
              </a:rPr>
              <a:t>Outlin</a:t>
            </a:r>
            <a:r>
              <a:rPr sz="10500" b="1" spc="0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7000" dirty="0">
              <a:latin typeface="Calibri"/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468711" y="1732698"/>
            <a:ext cx="7294289" cy="48967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is an Information Security Analyst?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does an Information Security Analyst do?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What</a:t>
            </a:r>
            <a:r>
              <a:rPr lang="tr-TR" sz="2000" dirty="0"/>
              <a:t> is Natural Language </a:t>
            </a:r>
            <a:r>
              <a:rPr lang="tr-TR" sz="2000" dirty="0" err="1"/>
              <a:t>Processing</a:t>
            </a:r>
            <a:r>
              <a:rPr lang="en-US" sz="2000" dirty="0"/>
              <a:t>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Why do we need Natural Language Processing?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Sample </a:t>
            </a:r>
            <a:r>
              <a:rPr lang="tr-TR" sz="2000" dirty="0"/>
              <a:t>T</a:t>
            </a:r>
            <a:r>
              <a:rPr lang="en-US" sz="2000" dirty="0" err="1"/>
              <a:t>weets</a:t>
            </a:r>
            <a:r>
              <a:rPr lang="en-US" sz="2000" dirty="0"/>
              <a:t> </a:t>
            </a:r>
            <a:r>
              <a:rPr lang="tr-TR" sz="2000" dirty="0"/>
              <a:t>R</a:t>
            </a:r>
            <a:r>
              <a:rPr lang="en-US" sz="2000" dirty="0"/>
              <a:t>elated with a </a:t>
            </a:r>
            <a:r>
              <a:rPr lang="tr-TR" sz="2000" dirty="0"/>
              <a:t>S</a:t>
            </a:r>
            <a:r>
              <a:rPr lang="en-US" sz="2000" dirty="0" err="1"/>
              <a:t>ecurity</a:t>
            </a:r>
            <a:r>
              <a:rPr lang="en-US" sz="2000" dirty="0"/>
              <a:t> </a:t>
            </a:r>
            <a:r>
              <a:rPr lang="tr-TR" sz="2000" dirty="0"/>
              <a:t>I</a:t>
            </a:r>
            <a:r>
              <a:rPr lang="en-US" sz="2000" dirty="0" err="1"/>
              <a:t>ncident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Why</a:t>
            </a:r>
            <a:r>
              <a:rPr lang="tr-TR" sz="2000" dirty="0"/>
              <a:t> is NLP Hard?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Twitter</a:t>
            </a:r>
            <a:r>
              <a:rPr lang="tr-TR" sz="2000" dirty="0"/>
              <a:t> </a:t>
            </a:r>
            <a:r>
              <a:rPr lang="tr-TR" sz="2000" dirty="0" err="1"/>
              <a:t>Api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Turkish</a:t>
            </a:r>
            <a:r>
              <a:rPr lang="tr-TR" sz="2000" dirty="0"/>
              <a:t> </a:t>
            </a:r>
            <a:r>
              <a:rPr lang="tr-TR" sz="2000" dirty="0" err="1"/>
              <a:t>Newspapers</a:t>
            </a:r>
            <a:r>
              <a:rPr lang="tr-TR" sz="2000" dirty="0"/>
              <a:t> as a data </a:t>
            </a:r>
            <a:r>
              <a:rPr lang="tr-TR" sz="2000" dirty="0" err="1"/>
              <a:t>source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What</a:t>
            </a:r>
            <a:r>
              <a:rPr lang="tr-TR" sz="2000" dirty="0"/>
              <a:t> I </a:t>
            </a:r>
            <a:r>
              <a:rPr lang="tr-TR" sz="2000" dirty="0" err="1"/>
              <a:t>did</a:t>
            </a:r>
            <a:r>
              <a:rPr lang="tr-TR" sz="2000" dirty="0"/>
              <a:t> </a:t>
            </a:r>
            <a:r>
              <a:rPr lang="tr-TR" sz="2000" dirty="0" err="1"/>
              <a:t>so</a:t>
            </a:r>
            <a:r>
              <a:rPr lang="tr-TR" sz="2000" dirty="0"/>
              <a:t> far?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Planned</a:t>
            </a:r>
            <a:r>
              <a:rPr lang="tr-TR" sz="2000" dirty="0"/>
              <a:t> </a:t>
            </a:r>
            <a:r>
              <a:rPr lang="tr-TR" sz="2000" dirty="0" err="1"/>
              <a:t>Contributions</a:t>
            </a:r>
            <a:br>
              <a:rPr lang="tr-TR" sz="2000" dirty="0"/>
            </a:b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06839" y="545655"/>
            <a:ext cx="7788968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Related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Work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Weekly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Supervised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Relation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Extraction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506839" y="1592679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D558E70-8749-4109-A0F6-1FCFFF8CD31D}"/>
              </a:ext>
            </a:extLst>
          </p:cNvPr>
          <p:cNvSpPr/>
          <p:nvPr/>
        </p:nvSpPr>
        <p:spPr>
          <a:xfrm>
            <a:off x="1569719" y="2057400"/>
            <a:ext cx="6507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substantial amount of work on weakly</a:t>
            </a:r>
            <a:r>
              <a:rPr lang="tr-TR" dirty="0"/>
              <a:t> </a:t>
            </a:r>
            <a:r>
              <a:rPr lang="en-US" dirty="0"/>
              <a:t>supervised relation extraction.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previous work has focused</a:t>
            </a:r>
            <a:r>
              <a:rPr lang="tr-TR" dirty="0"/>
              <a:t> </a:t>
            </a:r>
            <a:r>
              <a:rPr lang="en-US" dirty="0"/>
              <a:t>on extracting static relations which remain relatively</a:t>
            </a:r>
            <a:r>
              <a:rPr lang="tr-TR" dirty="0"/>
              <a:t> </a:t>
            </a:r>
            <a:r>
              <a:rPr lang="en-US" dirty="0"/>
              <a:t>constant over time, for instance book authors, class/instance</a:t>
            </a:r>
            <a:r>
              <a:rPr lang="tr-TR" dirty="0"/>
              <a:t> </a:t>
            </a:r>
            <a:r>
              <a:rPr lang="en-US" dirty="0"/>
              <a:t>pairs, named entities or hypernyms.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work on relation extraction has also addressed</a:t>
            </a:r>
            <a:r>
              <a:rPr lang="tr-TR" dirty="0"/>
              <a:t> </a:t>
            </a:r>
            <a:r>
              <a:rPr lang="en-US" dirty="0"/>
              <a:t>the challenge of false-negatives in weakly supervised learning.</a:t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69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06839" y="545655"/>
            <a:ext cx="7788968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Related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Work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Weekly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Supervised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Relation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Extraction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506839" y="1592679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D558E70-8749-4109-A0F6-1FCFFF8CD31D}"/>
              </a:ext>
            </a:extLst>
          </p:cNvPr>
          <p:cNvSpPr/>
          <p:nvPr/>
        </p:nvSpPr>
        <p:spPr>
          <a:xfrm>
            <a:off x="1552558" y="1592679"/>
            <a:ext cx="75742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much less work in contrast on weakly supervised</a:t>
            </a:r>
            <a:r>
              <a:rPr lang="tr-TR" dirty="0"/>
              <a:t> </a:t>
            </a:r>
            <a:r>
              <a:rPr lang="en-US" dirty="0"/>
              <a:t>event extraction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hundreds of thousands of sentences on</a:t>
            </a:r>
            <a:r>
              <a:rPr lang="tr-TR" dirty="0"/>
              <a:t> </a:t>
            </a:r>
            <a:r>
              <a:rPr lang="en-US" dirty="0"/>
              <a:t>the web which mention William Shakespeare as the author</a:t>
            </a:r>
            <a:r>
              <a:rPr lang="tr-TR" dirty="0"/>
              <a:t> </a:t>
            </a:r>
            <a:r>
              <a:rPr lang="en-US" dirty="0"/>
              <a:t>of Comedy of Errors, or that Nirvana plays grunge music,</a:t>
            </a:r>
            <a:r>
              <a:rPr lang="tr-TR" dirty="0"/>
              <a:t> </a:t>
            </a:r>
            <a:r>
              <a:rPr lang="en-US" dirty="0"/>
              <a:t>however there are typically only one or a handful of news articles</a:t>
            </a:r>
            <a:r>
              <a:rPr lang="tr-TR" dirty="0"/>
              <a:t> </a:t>
            </a:r>
            <a:r>
              <a:rPr lang="en-US" dirty="0"/>
              <a:t>that report on a specific event, such as a </a:t>
            </a:r>
            <a:r>
              <a:rPr lang="en-US" dirty="0" err="1"/>
              <a:t>DoS</a:t>
            </a:r>
            <a:r>
              <a:rPr lang="en-US" dirty="0"/>
              <a:t> attack.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media, however greatly lowers the barrier to publishing</a:t>
            </a:r>
            <a:r>
              <a:rPr lang="tr-TR" dirty="0"/>
              <a:t> </a:t>
            </a:r>
            <a:r>
              <a:rPr lang="en-US" dirty="0"/>
              <a:t>making it easy for anyone to comment on events as</a:t>
            </a:r>
            <a:r>
              <a:rPr lang="tr-TR" dirty="0"/>
              <a:t> </a:t>
            </a:r>
            <a:r>
              <a:rPr lang="en-US" dirty="0"/>
              <a:t>they take place. This leads to substantial redundancy of information,</a:t>
            </a:r>
            <a:r>
              <a:rPr lang="tr-TR" dirty="0"/>
              <a:t> </a:t>
            </a:r>
            <a:r>
              <a:rPr lang="en-US" dirty="0"/>
              <a:t>as many users will typically comment on events</a:t>
            </a:r>
            <a:r>
              <a:rPr lang="tr-TR" dirty="0"/>
              <a:t> </a:t>
            </a:r>
            <a:r>
              <a:rPr lang="en-US" dirty="0"/>
              <a:t>of interest.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redundancy on Twitter makes seed-based</a:t>
            </a:r>
            <a:r>
              <a:rPr lang="tr-TR" dirty="0"/>
              <a:t> </a:t>
            </a:r>
            <a:r>
              <a:rPr lang="en-US" dirty="0"/>
              <a:t>weakly supervised event extraction a feasible task because</a:t>
            </a:r>
            <a:r>
              <a:rPr lang="tr-TR" dirty="0"/>
              <a:t> </a:t>
            </a:r>
            <a:r>
              <a:rPr lang="en-US" dirty="0"/>
              <a:t>it is easy to find a large number of event mentions for an</a:t>
            </a:r>
            <a:r>
              <a:rPr lang="tr-TR" dirty="0"/>
              <a:t> </a:t>
            </a:r>
            <a:r>
              <a:rPr lang="en-US" dirty="0"/>
              <a:t>event category given a few seed instances.</a:t>
            </a:r>
          </a:p>
        </p:txBody>
      </p:sp>
    </p:spTree>
    <p:extLst>
      <p:ext uri="{BB962C8B-B14F-4D97-AF65-F5344CB8AC3E}">
        <p14:creationId xmlns:p14="http://schemas.microsoft.com/office/powerpoint/2010/main" val="31089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06839" y="545655"/>
            <a:ext cx="7788968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Related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Work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Event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Extraction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506839" y="1592679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D558E70-8749-4109-A0F6-1FCFFF8CD31D}"/>
              </a:ext>
            </a:extLst>
          </p:cNvPr>
          <p:cNvSpPr/>
          <p:nvPr/>
        </p:nvSpPr>
        <p:spPr>
          <a:xfrm>
            <a:off x="1737893" y="1594302"/>
            <a:ext cx="71013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growing interest in information extraction and event identification in Social Media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contrast to previous work on event identification in social media, we take a weakly supervised approach to extracting focused event</a:t>
            </a:r>
            <a:r>
              <a:rPr lang="tr-TR" dirty="0"/>
              <a:t> </a:t>
            </a:r>
            <a:r>
              <a:rPr lang="en-US" dirty="0"/>
              <a:t>categories where only a few seed instances are provided. We also are the first to demonstrate the prevalence of security-related events reported on Twitter, and investigate how to automatically detect them.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small amount of recent work has explored extracting security related information from text, such as understanding software vulnerability ontologies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948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Contributions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322033" y="2523365"/>
            <a:ext cx="72123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D</a:t>
            </a:r>
            <a:r>
              <a:rPr lang="en-US" dirty="0" err="1"/>
              <a:t>emonstrat</a:t>
            </a:r>
            <a:r>
              <a:rPr lang="tr-TR" dirty="0"/>
              <a:t>e</a:t>
            </a:r>
            <a:r>
              <a:rPr lang="en-US" dirty="0"/>
              <a:t> that social media is a valuable resource</a:t>
            </a:r>
            <a:r>
              <a:rPr lang="tr-TR" dirty="0"/>
              <a:t> </a:t>
            </a:r>
            <a:r>
              <a:rPr lang="en-US" dirty="0"/>
              <a:t>for information on security related events.</a:t>
            </a:r>
            <a:endParaRPr lang="tr-TR" dirty="0"/>
          </a:p>
          <a:p>
            <a:endParaRPr lang="en-US" dirty="0"/>
          </a:p>
          <a:p>
            <a:r>
              <a:rPr lang="en-US" dirty="0"/>
              <a:t>•</a:t>
            </a:r>
            <a:r>
              <a:rPr lang="tr-TR" dirty="0"/>
              <a:t> P</a:t>
            </a:r>
            <a:r>
              <a:rPr lang="en-US" dirty="0"/>
              <a:t>resent a novel approach to extracting focused</a:t>
            </a:r>
            <a:r>
              <a:rPr lang="tr-TR" dirty="0"/>
              <a:t> </a:t>
            </a:r>
            <a:r>
              <a:rPr lang="en-US" dirty="0"/>
              <a:t>events from Twitter which requires only minimal supervision</a:t>
            </a:r>
            <a:r>
              <a:rPr lang="tr-TR" dirty="0"/>
              <a:t> </a:t>
            </a:r>
            <a:r>
              <a:rPr lang="en-US" dirty="0"/>
              <a:t>for each new event category.</a:t>
            </a:r>
            <a:endParaRPr lang="tr-TR" dirty="0"/>
          </a:p>
          <a:p>
            <a:endParaRPr lang="en-US" dirty="0"/>
          </a:p>
          <a:p>
            <a:r>
              <a:rPr lang="en-US" dirty="0"/>
              <a:t>•</a:t>
            </a:r>
            <a:r>
              <a:rPr lang="tr-TR" dirty="0"/>
              <a:t> </a:t>
            </a:r>
            <a:r>
              <a:rPr lang="tr-TR" b="1" dirty="0" err="1"/>
              <a:t>Turkish</a:t>
            </a:r>
            <a:r>
              <a:rPr lang="tr-TR" dirty="0"/>
              <a:t> </a:t>
            </a:r>
            <a:r>
              <a:rPr lang="tr-TR" dirty="0" err="1"/>
              <a:t>Tweet</a:t>
            </a:r>
            <a:r>
              <a:rPr lang="tr-TR" dirty="0"/>
              <a:t> Analysis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9114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1: </a:t>
            </a:r>
            <a:r>
              <a:rPr lang="tr-TR" dirty="0" err="1"/>
              <a:t>Twitter</a:t>
            </a:r>
            <a:r>
              <a:rPr lang="tr-TR" dirty="0"/>
              <a:t> </a:t>
            </a:r>
            <a:r>
              <a:rPr lang="tr-TR" dirty="0" err="1"/>
              <a:t>Stream</a:t>
            </a:r>
            <a:r>
              <a:rPr lang="tr-TR" dirty="0"/>
              <a:t> </a:t>
            </a:r>
            <a:r>
              <a:rPr lang="tr-TR" dirty="0" err="1"/>
              <a:t>download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Twitter</a:t>
            </a:r>
            <a:r>
              <a:rPr lang="tr-TR" dirty="0"/>
              <a:t> API as </a:t>
            </a:r>
            <a:r>
              <a:rPr lang="tr-TR" dirty="0" err="1"/>
              <a:t>Json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A406DB-6D24-4240-AFB8-0AEB13AD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319" y="1905000"/>
            <a:ext cx="5798898" cy="41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6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33400"/>
            <a:ext cx="8081046" cy="926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9114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2: </a:t>
            </a:r>
            <a:r>
              <a:rPr lang="tr-TR" dirty="0" err="1"/>
              <a:t>Differentiate</a:t>
            </a:r>
            <a:r>
              <a:rPr lang="tr-TR" dirty="0"/>
              <a:t> the </a:t>
            </a:r>
            <a:r>
              <a:rPr lang="tr-TR" dirty="0" err="1"/>
              <a:t>useful</a:t>
            </a:r>
            <a:r>
              <a:rPr lang="tr-TR" dirty="0"/>
              <a:t> </a:t>
            </a:r>
            <a:r>
              <a:rPr lang="tr-TR" dirty="0" err="1"/>
              <a:t>parts</a:t>
            </a:r>
            <a:r>
              <a:rPr lang="tr-TR" dirty="0"/>
              <a:t> of the </a:t>
            </a:r>
            <a:r>
              <a:rPr lang="tr-TR" dirty="0" err="1"/>
              <a:t>json</a:t>
            </a:r>
            <a:r>
              <a:rPr lang="tr-TR" dirty="0"/>
              <a:t> </a:t>
            </a:r>
            <a:r>
              <a:rPr lang="tr-TR" dirty="0" err="1"/>
              <a:t>fetched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twitter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2A3FA4F0-6EF8-419A-9D4E-29205C305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67" y="2057400"/>
            <a:ext cx="6371724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8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9114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3: </a:t>
            </a:r>
            <a:r>
              <a:rPr lang="tr-TR" dirty="0" err="1"/>
              <a:t>Normalize</a:t>
            </a:r>
            <a:r>
              <a:rPr lang="tr-TR" dirty="0"/>
              <a:t> the </a:t>
            </a:r>
            <a:r>
              <a:rPr lang="tr-TR" dirty="0" err="1"/>
              <a:t>twitter</a:t>
            </a:r>
            <a:r>
              <a:rPr lang="tr-TR" dirty="0"/>
              <a:t> data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ITU NLP </a:t>
            </a:r>
            <a:r>
              <a:rPr lang="tr-TR" dirty="0" err="1"/>
              <a:t>tool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DB50C2A-112A-4ECF-AB5E-37D8AD4A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321" y="1971418"/>
            <a:ext cx="5846760" cy="40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5608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4: </a:t>
            </a:r>
            <a:r>
              <a:rPr lang="tr-TR" dirty="0" err="1"/>
              <a:t>Frequency</a:t>
            </a:r>
            <a:r>
              <a:rPr lang="tr-TR" dirty="0"/>
              <a:t> Analysis of the </a:t>
            </a:r>
            <a:r>
              <a:rPr lang="tr-TR" dirty="0" err="1"/>
              <a:t>normalized</a:t>
            </a:r>
            <a:r>
              <a:rPr lang="tr-TR" dirty="0"/>
              <a:t> </a:t>
            </a:r>
            <a:r>
              <a:rPr lang="tr-TR" dirty="0" err="1"/>
              <a:t>tweets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B438B93-8C07-4484-909F-83842001C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2566987"/>
            <a:ext cx="49149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5608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4: </a:t>
            </a:r>
            <a:r>
              <a:rPr lang="tr-TR" dirty="0" err="1"/>
              <a:t>Frequency</a:t>
            </a:r>
            <a:r>
              <a:rPr lang="tr-TR" dirty="0"/>
              <a:t> Analysis of the </a:t>
            </a:r>
            <a:r>
              <a:rPr lang="tr-TR" dirty="0" err="1"/>
              <a:t>normalized</a:t>
            </a:r>
            <a:r>
              <a:rPr lang="tr-TR" dirty="0"/>
              <a:t> </a:t>
            </a:r>
            <a:r>
              <a:rPr lang="tr-TR" dirty="0" err="1"/>
              <a:t>tweets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5ED7954-2EA4-4934-8BE1-345245BD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763" y="1994130"/>
            <a:ext cx="7162800" cy="46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Newspaper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5608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4: </a:t>
            </a:r>
            <a:r>
              <a:rPr lang="tr-TR" dirty="0" err="1"/>
              <a:t>Fetched</a:t>
            </a:r>
            <a:r>
              <a:rPr lang="tr-TR" dirty="0"/>
              <a:t> </a:t>
            </a:r>
            <a:r>
              <a:rPr lang="tr-TR" dirty="0" err="1"/>
              <a:t>keyword</a:t>
            </a:r>
            <a:r>
              <a:rPr lang="tr-TR" dirty="0"/>
              <a:t> </a:t>
            </a:r>
            <a:r>
              <a:rPr lang="tr-TR" dirty="0" err="1"/>
              <a:t>specific</a:t>
            </a:r>
            <a:r>
              <a:rPr lang="tr-TR" dirty="0"/>
              <a:t> data </a:t>
            </a:r>
            <a:r>
              <a:rPr lang="tr-TR" dirty="0" err="1"/>
              <a:t>from</a:t>
            </a:r>
            <a:r>
              <a:rPr lang="tr-TR" dirty="0"/>
              <a:t> Hurriyet.com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69A4D5C-71A6-4147-AEED-8F3B3D239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6" y="1876451"/>
            <a:ext cx="5991300" cy="43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 What is an Information Security Analyst?</a:t>
            </a:r>
          </a:p>
          <a:p>
            <a:pPr marL="12700">
              <a:lnSpc>
                <a:spcPts val="7200"/>
              </a:lnSpc>
              <a:spcBef>
                <a:spcPts val="360"/>
              </a:spcBef>
            </a:pP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8"/>
          <p:cNvSpPr txBox="1"/>
          <p:nvPr/>
        </p:nvSpPr>
        <p:spPr>
          <a:xfrm>
            <a:off x="1468711" y="1732698"/>
            <a:ext cx="7294289" cy="4363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An information security analyst is someone who takes measures to protect a company's sensitive and mission-critical data, staying one step ahead of cyber attackers. They do this by coming up with innovative solutions to prevent critical information from being stolen, damaged or compromised by hackers.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Note the differences between a Security Analyst and a Security Administrator:</a:t>
            </a:r>
          </a:p>
          <a:p>
            <a:pPr marL="755650" marR="152" lvl="1" indent="-28575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Security Analysts - are responsible for analyzing data and recommending changes to higher ups, but do not authorize and implement changes. Their main job is keeping attackers out.</a:t>
            </a:r>
          </a:p>
          <a:p>
            <a:pPr marL="755650" marR="152" lvl="1" indent="-28575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Security Administrators - ensure that systems are working as designed by making changes, applying patches and setting up new admin users. Their main job is keeping systems up.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17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418226" y="5551322"/>
            <a:ext cx="902819" cy="1041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19600" y="5334001"/>
            <a:ext cx="44196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205"/>
              </a:lnSpc>
              <a:spcBef>
                <a:spcPts val="410"/>
              </a:spcBef>
            </a:pPr>
            <a:r>
              <a:rPr sz="12000" b="1" spc="-400" baseline="3072" dirty="0">
                <a:latin typeface="Calibri"/>
                <a:cs typeface="Calibri"/>
              </a:rPr>
              <a:t>Than</a:t>
            </a:r>
            <a:r>
              <a:rPr sz="12000" b="1" spc="0" baseline="3072" dirty="0">
                <a:latin typeface="Calibri"/>
                <a:cs typeface="Calibri"/>
              </a:rPr>
              <a:t>k</a:t>
            </a:r>
            <a:r>
              <a:rPr sz="12000" b="1" spc="-819" baseline="3072" dirty="0">
                <a:latin typeface="Calibri"/>
                <a:cs typeface="Calibri"/>
              </a:rPr>
              <a:t> </a:t>
            </a:r>
            <a:r>
              <a:rPr sz="12000" b="1" spc="-479" baseline="3072" dirty="0">
                <a:latin typeface="Calibri"/>
                <a:cs typeface="Calibri"/>
              </a:rPr>
              <a:t>y</a:t>
            </a:r>
            <a:r>
              <a:rPr sz="12000" b="1" spc="-389" baseline="3072" dirty="0">
                <a:latin typeface="Calibri"/>
                <a:cs typeface="Calibri"/>
              </a:rPr>
              <a:t>o</a:t>
            </a:r>
            <a:r>
              <a:rPr sz="12000" b="1" spc="-400" baseline="3072" dirty="0">
                <a:latin typeface="Calibri"/>
                <a:cs typeface="Calibri"/>
              </a:rPr>
              <a:t>u</a:t>
            </a:r>
            <a:r>
              <a:rPr sz="12000" b="1" spc="0" baseline="3072" dirty="0">
                <a:latin typeface="Calibri"/>
                <a:cs typeface="Calibri"/>
              </a:rPr>
              <a:t>!</a:t>
            </a:r>
            <a:endParaRPr sz="8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6800" y="6421881"/>
            <a:ext cx="1369311" cy="342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45"/>
              </a:lnSpc>
              <a:spcBef>
                <a:spcPts val="132"/>
              </a:spcBef>
            </a:pP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Que</a:t>
            </a:r>
            <a:r>
              <a:rPr sz="3750" spc="-29" baseline="3276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ti</a:t>
            </a:r>
            <a:r>
              <a:rPr sz="3750" spc="4" baseline="3276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ns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5606" y="6421881"/>
            <a:ext cx="558390" cy="342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45"/>
              </a:lnSpc>
              <a:spcBef>
                <a:spcPts val="132"/>
              </a:spcBef>
            </a:pP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866" y="6421881"/>
            <a:ext cx="1155647" cy="342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45"/>
              </a:lnSpc>
              <a:spcBef>
                <a:spcPts val="132"/>
              </a:spcBef>
            </a:pP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750" spc="-9" baseline="3276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3750" spc="-19" baseline="3276" dirty="0">
                <a:solidFill>
                  <a:srgbClr val="404040"/>
                </a:solidFill>
                <a:latin typeface="Calibri"/>
                <a:cs typeface="Calibri"/>
              </a:rPr>
              <a:t>sw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3750" spc="-39" baseline="3276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2B76A2B-CF36-4C8B-A60C-9294E529B9F2}"/>
              </a:ext>
            </a:extLst>
          </p:cNvPr>
          <p:cNvSpPr txBox="1"/>
          <p:nvPr/>
        </p:nvSpPr>
        <p:spPr>
          <a:xfrm>
            <a:off x="1295400" y="1044104"/>
            <a:ext cx="7294289" cy="4363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is an Information Security Analyst?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does an Information Security Analyst do?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What</a:t>
            </a:r>
            <a:r>
              <a:rPr lang="tr-TR" sz="2000" dirty="0"/>
              <a:t> is Natural Language </a:t>
            </a:r>
            <a:r>
              <a:rPr lang="tr-TR" sz="2000" dirty="0" err="1"/>
              <a:t>Processing</a:t>
            </a:r>
            <a:r>
              <a:rPr lang="en-US" sz="2000" dirty="0"/>
              <a:t>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Why do we need Natural Language Processing?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Sample </a:t>
            </a:r>
            <a:r>
              <a:rPr lang="tr-TR" sz="2000" dirty="0"/>
              <a:t>T</a:t>
            </a:r>
            <a:r>
              <a:rPr lang="en-US" sz="2000" dirty="0" err="1"/>
              <a:t>weets</a:t>
            </a:r>
            <a:r>
              <a:rPr lang="en-US" sz="2000" dirty="0"/>
              <a:t> </a:t>
            </a:r>
            <a:r>
              <a:rPr lang="tr-TR" sz="2000" dirty="0"/>
              <a:t>R</a:t>
            </a:r>
            <a:r>
              <a:rPr lang="en-US" sz="2000" dirty="0"/>
              <a:t>elated with a </a:t>
            </a:r>
            <a:r>
              <a:rPr lang="tr-TR" sz="2000" dirty="0"/>
              <a:t>S</a:t>
            </a:r>
            <a:r>
              <a:rPr lang="en-US" sz="2000" dirty="0" err="1"/>
              <a:t>ecurity</a:t>
            </a:r>
            <a:r>
              <a:rPr lang="en-US" sz="2000" dirty="0"/>
              <a:t> </a:t>
            </a:r>
            <a:r>
              <a:rPr lang="tr-TR" sz="2000" dirty="0"/>
              <a:t>I</a:t>
            </a:r>
            <a:r>
              <a:rPr lang="en-US" sz="2000" dirty="0" err="1"/>
              <a:t>ncident</a:t>
            </a:r>
            <a:r>
              <a:rPr lang="tr-TR" sz="2000" dirty="0"/>
              <a:t>.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Why</a:t>
            </a:r>
            <a:r>
              <a:rPr lang="tr-TR" sz="2000" dirty="0"/>
              <a:t> is NLP Hard?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Twitter</a:t>
            </a:r>
            <a:r>
              <a:rPr lang="tr-TR" sz="2000" dirty="0"/>
              <a:t> </a:t>
            </a:r>
            <a:r>
              <a:rPr lang="tr-TR" sz="2000" dirty="0" err="1"/>
              <a:t>Api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Contributions</a:t>
            </a:r>
            <a:br>
              <a:rPr lang="tr-TR" sz="2000" dirty="0"/>
            </a:b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131820" y="1930907"/>
            <a:ext cx="36575" cy="3128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580" y="1984248"/>
            <a:ext cx="24384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228" y="413156"/>
            <a:ext cx="3752947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sz="10500" b="1" spc="-509" baseline="31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0" b="1" spc="-43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-519" baseline="312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0" b="1" spc="-38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-484" baseline="31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0" b="1" spc="-38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-400" baseline="31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0500" b="1" spc="-389" baseline="312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0" b="1" spc="-38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0" baseline="312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1595" y="1676400"/>
            <a:ext cx="5543805" cy="4168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en-US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en-US" sz="2700" baseline="3034" dirty="0">
                <a:cs typeface="Calibri"/>
              </a:rPr>
              <a:t>R. </a:t>
            </a:r>
            <a:r>
              <a:rPr lang="en-US" sz="2700" baseline="3034" dirty="0" err="1">
                <a:cs typeface="Calibri"/>
              </a:rPr>
              <a:t>Heatherly</a:t>
            </a:r>
            <a:r>
              <a:rPr lang="en-US" sz="2700" baseline="3034" dirty="0">
                <a:cs typeface="Calibri"/>
              </a:rPr>
              <a:t>, M. </a:t>
            </a:r>
            <a:r>
              <a:rPr lang="en-US" sz="2700" baseline="3034" dirty="0" err="1">
                <a:cs typeface="Calibri"/>
              </a:rPr>
              <a:t>Kantarcioglu</a:t>
            </a:r>
            <a:r>
              <a:rPr lang="en-US" sz="2700" baseline="3034" dirty="0">
                <a:cs typeface="Calibri"/>
              </a:rPr>
              <a:t>, and B. </a:t>
            </a:r>
            <a:r>
              <a:rPr lang="en-US" sz="2700" baseline="3034" dirty="0" err="1">
                <a:cs typeface="Calibri"/>
              </a:rPr>
              <a:t>Thuraisingham</a:t>
            </a:r>
            <a:r>
              <a:rPr lang="en-US" sz="2700" baseline="3034" dirty="0">
                <a:cs typeface="Calibri"/>
              </a:rPr>
              <a:t>.</a:t>
            </a:r>
            <a:r>
              <a:rPr lang="tr-TR" sz="2700" baseline="3034" dirty="0">
                <a:cs typeface="Calibri"/>
              </a:rPr>
              <a:t> </a:t>
            </a:r>
            <a:r>
              <a:rPr lang="en-US" sz="2700" baseline="3034" dirty="0">
                <a:cs typeface="Calibri"/>
              </a:rPr>
              <a:t>Preventing private information inference attacks on</a:t>
            </a:r>
            <a:r>
              <a:rPr lang="tr-TR" sz="2700" baseline="3034" dirty="0">
                <a:cs typeface="Calibri"/>
              </a:rPr>
              <a:t> </a:t>
            </a:r>
            <a:r>
              <a:rPr lang="en-US" sz="2700" baseline="3034" dirty="0">
                <a:cs typeface="Calibri"/>
              </a:rPr>
              <a:t>social networks. Knowledge and Data Engineering,</a:t>
            </a:r>
            <a:r>
              <a:rPr lang="tr-TR" sz="2700" baseline="3034" dirty="0">
                <a:cs typeface="Calibri"/>
              </a:rPr>
              <a:t> </a:t>
            </a:r>
            <a:r>
              <a:rPr lang="en-US" sz="2700" baseline="3034" dirty="0">
                <a:cs typeface="Calibri"/>
              </a:rPr>
              <a:t>IEEE Transactions on, 25(8):1849–1862, 2013.</a:t>
            </a:r>
            <a:r>
              <a:rPr lang="tr-TR" sz="2700" baseline="3034" dirty="0">
                <a:cs typeface="Calibri"/>
              </a:rPr>
              <a:t> 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https://www.ibm.com/security/cognitive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https://securityintelligence.com/events/cybersecurity-cognitive-era-priming-digital-immune-system/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http://www.ling.helsinki.fi/kit/2008s/clt231/nltk-0.9.5/doc/en/book.html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https://adeshpande3.github.io/adeshpande3.github.io/Deep-Learning-Research-Review-Week-3-Natural-Language-Processing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127" y="5135173"/>
            <a:ext cx="13970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2027" y="5148961"/>
            <a:ext cx="4647229" cy="528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What does an Information Security Analyst do?</a:t>
            </a:r>
            <a:endParaRPr lang="tr-TR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6D5FB97-60EA-421C-B9C3-EBC4C54A4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984" y="1725507"/>
            <a:ext cx="9202984" cy="44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What does an Information Security Analyst do?</a:t>
            </a:r>
            <a:endParaRPr lang="tr-TR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0BC5C22-1286-4ACE-8034-7CCD5657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9600"/>
            <a:ext cx="9144000" cy="583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2EF3EC1-4BC4-412A-985F-5821B961E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9899"/>
            <a:ext cx="9220200" cy="53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What is Natural Language Processing?</a:t>
            </a: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026" name="Picture 2" descr="https://www.xenonstack.com/blog/static/public/uploads/media/what-is-natural-language-processing.png">
            <a:extLst>
              <a:ext uri="{FF2B5EF4-FFF2-40B4-BE49-F238E27FC236}">
                <a16:creationId xmlns:a16="http://schemas.microsoft.com/office/drawing/2014/main" id="{7F6669F5-F3A4-4EBA-AE39-8BAFC1B8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6" y="1920029"/>
            <a:ext cx="66865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5AD87552-4AAC-4432-A40F-3375B6844334}"/>
              </a:ext>
            </a:extLst>
          </p:cNvPr>
          <p:cNvSpPr/>
          <p:nvPr/>
        </p:nvSpPr>
        <p:spPr>
          <a:xfrm>
            <a:off x="2590801" y="59897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Natural Language Processing (NLP) is “ability of machines to understand and interpret human language the way it is written or spoken”.</a:t>
            </a:r>
          </a:p>
        </p:txBody>
      </p:sp>
    </p:spTree>
    <p:extLst>
      <p:ext uri="{BB962C8B-B14F-4D97-AF65-F5344CB8AC3E}">
        <p14:creationId xmlns:p14="http://schemas.microsoft.com/office/powerpoint/2010/main" val="4140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 err="1">
                <a:solidFill>
                  <a:srgbClr val="7E7E7E"/>
                </a:solidFill>
                <a:cs typeface="Calibri"/>
              </a:rPr>
              <a:t>Wh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y do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need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Natural Language Processing?</a:t>
            </a:r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2052" name="Picture 4" descr="https://securityintelligence.com/wp-content/uploads/2016/08/WatsonForCybersecurity-1.png">
            <a:extLst>
              <a:ext uri="{FF2B5EF4-FFF2-40B4-BE49-F238E27FC236}">
                <a16:creationId xmlns:a16="http://schemas.microsoft.com/office/drawing/2014/main" id="{6BD47EED-08C1-4129-AB11-661893CD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7352"/>
            <a:ext cx="9144000" cy="55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 err="1">
                <a:solidFill>
                  <a:srgbClr val="7E7E7E"/>
                </a:solidFill>
                <a:cs typeface="Calibri"/>
              </a:rPr>
              <a:t>Wh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y do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need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Natural Language Processing?</a:t>
            </a: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4F0DA96A-1E6F-40E0-92CE-ED76A737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9144000" cy="46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3352</TotalTime>
  <Words>1149</Words>
  <Application>Microsoft Office PowerPoint</Application>
  <PresentationFormat>Ekran Gösterisi (4:3)</PresentationFormat>
  <Paragraphs>236</Paragraphs>
  <Slides>31</Slides>
  <Notes>28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Ozgur</dc:creator>
  <cp:lastModifiedBy>Ozgur</cp:lastModifiedBy>
  <cp:revision>140</cp:revision>
  <dcterms:modified xsi:type="dcterms:W3CDTF">2018-11-26T13:01:21Z</dcterms:modified>
</cp:coreProperties>
</file>